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FDCB55-12E3-46F3-8C35-E655F48EEE8D}">
          <p14:sldIdLst>
            <p14:sldId id="266"/>
            <p14:sldId id="257"/>
            <p14:sldId id="259"/>
            <p14:sldId id="260"/>
            <p14:sldId id="261"/>
            <p14:sldId id="262"/>
            <p14:sldId id="264"/>
            <p14:sldId id="263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563" autoAdjust="0"/>
  </p:normalViewPr>
  <p:slideViewPr>
    <p:cSldViewPr snapToGrid="0">
      <p:cViewPr>
        <p:scale>
          <a:sx n="61" d="100"/>
          <a:sy n="61" d="100"/>
        </p:scale>
        <p:origin x="-379" y="2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-2333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087AA-5358-43B6-9CA2-77A69461400C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D6287-1D22-42E9-8723-8636A7F21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39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77545-4B15-4A39-B6E5-E7DBF7034BD5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CDC3A-713F-4A2C-B64C-9BEA625A0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6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Attracting a diverse applicant pool requires being intentional </a:t>
            </a:r>
          </a:p>
          <a:p>
            <a:r>
              <a:rPr lang="en-US" dirty="0" smtClean="0"/>
              <a:t>1.	Know your strategic plan or AAP goals</a:t>
            </a:r>
          </a:p>
          <a:p>
            <a:r>
              <a:rPr lang="en-US" dirty="0" smtClean="0"/>
              <a:t>a.	Ex: When you see that you lack diversity in management, make the business case for diversity and strategize to recruit underrepresented groups </a:t>
            </a:r>
          </a:p>
          <a:p>
            <a:r>
              <a:rPr lang="en-US" dirty="0" smtClean="0"/>
              <a:t>2.	Clearly state your commitment to diversifying your workforce in your posting</a:t>
            </a:r>
          </a:p>
          <a:p>
            <a:r>
              <a:rPr lang="en-US" dirty="0" smtClean="0"/>
              <a:t>a.	UNCA Example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CDC3A-713F-4A2C-B64C-9BEA625A05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81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CDC3A-713F-4A2C-B64C-9BEA625A05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6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Where’s Your Fishing Hole?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168" y="1724984"/>
            <a:ext cx="4459265" cy="356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44034" y="5682878"/>
            <a:ext cx="7340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Strategies for Diversifying Your Applicant Pools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593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325666"/>
            <a:ext cx="8915400" cy="2724845"/>
          </a:xfrm>
        </p:spPr>
        <p:txBody>
          <a:bodyPr/>
          <a:lstStyle/>
          <a:p>
            <a:r>
              <a:rPr lang="en-US" dirty="0" smtClean="0"/>
              <a:t>Try some new fishing holes!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589213" y="5181599"/>
            <a:ext cx="8915400" cy="956153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en-US" sz="6400" dirty="0" err="1" smtClean="0"/>
              <a:t>Jonalyn</a:t>
            </a:r>
            <a:r>
              <a:rPr lang="en-US" sz="6400" dirty="0" smtClean="0"/>
              <a:t> </a:t>
            </a:r>
            <a:r>
              <a:rPr lang="en-US" sz="6400" dirty="0" err="1" smtClean="0"/>
              <a:t>Crite</a:t>
            </a:r>
            <a:endParaRPr lang="en-US" sz="6400" dirty="0" smtClean="0"/>
          </a:p>
          <a:p>
            <a:pPr algn="r"/>
            <a:r>
              <a:rPr lang="en-US" sz="6400" dirty="0" smtClean="0"/>
              <a:t>Recruitment and Onboarding Coordinator</a:t>
            </a:r>
          </a:p>
          <a:p>
            <a:pPr algn="r"/>
            <a:r>
              <a:rPr lang="en-US" sz="6400" dirty="0" smtClean="0"/>
              <a:t>UNC Asheville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8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Be intentional!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582" y="1745293"/>
            <a:ext cx="7556870" cy="2526082"/>
          </a:xfrm>
        </p:spPr>
        <p:txBody>
          <a:bodyPr>
            <a:noAutofit/>
          </a:bodyPr>
          <a:lstStyle/>
          <a:p>
            <a:r>
              <a:rPr lang="en-US" sz="3600" dirty="0" smtClean="0"/>
              <a:t>Specify diversity goals</a:t>
            </a:r>
          </a:p>
          <a:p>
            <a:r>
              <a:rPr lang="en-US" sz="3600" dirty="0"/>
              <a:t>Clearly state your commitment to diversifying your workforce in your posting</a:t>
            </a:r>
          </a:p>
          <a:p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99" y="3886141"/>
            <a:ext cx="3454381" cy="246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3961"/>
          </a:xfrm>
        </p:spPr>
        <p:txBody>
          <a:bodyPr>
            <a:normAutofit/>
          </a:bodyPr>
          <a:lstStyle/>
          <a:p>
            <a:r>
              <a:rPr lang="en-US" sz="4800" dirty="0" smtClean="0"/>
              <a:t>Be intentional!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264" y="1645084"/>
            <a:ext cx="4550624" cy="463045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Cast a wide net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 descr="C:\Users\Jonalyn\AppData\Local\Microsoft\Windows\INetCache\IE\I793WRI9\fishing-net[1]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992" y="2365016"/>
            <a:ext cx="3562704" cy="265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89523" y="1678488"/>
            <a:ext cx="463463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Local news and organizations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Regional and National </a:t>
            </a:r>
            <a:r>
              <a:rPr lang="en-US" sz="2800" dirty="0" smtClean="0"/>
              <a:t>organizations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HBCU Career Centers/Job Boards</a:t>
            </a:r>
            <a:endParaRPr lang="en-US" sz="2800" dirty="0"/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249822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979222"/>
          </a:xfrm>
        </p:spPr>
        <p:txBody>
          <a:bodyPr>
            <a:normAutofit/>
          </a:bodyPr>
          <a:lstStyle/>
          <a:p>
            <a:r>
              <a:rPr lang="en-US" dirty="0" smtClean="0"/>
              <a:t>Social </a:t>
            </a:r>
            <a:r>
              <a:rPr lang="en-US" dirty="0" smtClean="0"/>
              <a:t>Media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USA </a:t>
            </a:r>
            <a:r>
              <a:rPr lang="en-US" sz="2800" dirty="0" smtClean="0"/>
              <a:t>Today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Among Internet </a:t>
            </a:r>
            <a:r>
              <a:rPr lang="en-US" dirty="0"/>
              <a:t>users, </a:t>
            </a:r>
            <a:r>
              <a:rPr lang="en-US" sz="2400" b="1" dirty="0" smtClean="0"/>
              <a:t>Twitter</a:t>
            </a:r>
            <a:r>
              <a:rPr lang="en-US" dirty="0" smtClean="0"/>
              <a:t> is used by </a:t>
            </a:r>
            <a:r>
              <a:rPr lang="en-US" b="1" dirty="0" smtClean="0"/>
              <a:t>26% of African-Americans</a:t>
            </a:r>
            <a:r>
              <a:rPr lang="en-US" dirty="0" smtClean="0"/>
              <a:t> </a:t>
            </a:r>
            <a:r>
              <a:rPr lang="en-US" dirty="0"/>
              <a:t>far outpacing </a:t>
            </a:r>
            <a:r>
              <a:rPr lang="en-US" b="1" dirty="0"/>
              <a:t>whites (14%)</a:t>
            </a:r>
            <a:r>
              <a:rPr lang="en-US" dirty="0"/>
              <a:t> and </a:t>
            </a:r>
            <a:r>
              <a:rPr lang="en-US" b="1" dirty="0"/>
              <a:t>Hispanics (19%)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Blacks</a:t>
            </a:r>
            <a:r>
              <a:rPr lang="en-US" dirty="0"/>
              <a:t>' usage of </a:t>
            </a:r>
            <a:r>
              <a:rPr lang="en-US" sz="2000" b="1" dirty="0"/>
              <a:t>Instagram</a:t>
            </a:r>
            <a:r>
              <a:rPr lang="en-US" dirty="0"/>
              <a:t> (23%) also outnumbered Hispanics' (18%) and whites' (11%).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74758" y="2066794"/>
            <a:ext cx="4155924" cy="867250"/>
          </a:xfrm>
        </p:spPr>
        <p:txBody>
          <a:bodyPr/>
          <a:lstStyle/>
          <a:p>
            <a:r>
              <a:rPr lang="en-US" sz="2800" dirty="0" smtClean="0"/>
              <a:t>2014 Pew Center </a:t>
            </a:r>
            <a:r>
              <a:rPr lang="en-US" sz="2800" dirty="0" smtClean="0"/>
              <a:t>Research Study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42113" y="3021728"/>
            <a:ext cx="4338674" cy="2026261"/>
          </a:xfrm>
        </p:spPr>
        <p:txBody>
          <a:bodyPr/>
          <a:lstStyle/>
          <a:p>
            <a:r>
              <a:rPr lang="en-US" dirty="0" smtClean="0"/>
              <a:t>71% of all adult internet users use Facebook</a:t>
            </a:r>
          </a:p>
          <a:p>
            <a:r>
              <a:rPr lang="en-US" dirty="0"/>
              <a:t>Facebook stands out as </a:t>
            </a:r>
            <a:r>
              <a:rPr lang="en-US" b="1" dirty="0"/>
              <a:t>the most widely used platform, regardless of race or ethnicity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Facebook’s Research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3" y="1358864"/>
            <a:ext cx="5181600" cy="358941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51% of African-Americans are likely to click an ad</a:t>
            </a:r>
          </a:p>
          <a:p>
            <a:r>
              <a:rPr lang="en-US" sz="2400" dirty="0"/>
              <a:t>60% Asian-Americans view ads recommended by friends</a:t>
            </a:r>
          </a:p>
          <a:p>
            <a:r>
              <a:rPr lang="en-US" sz="2400" dirty="0"/>
              <a:t>70% Hispanics view ads recommended by friends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6717" y="957532"/>
            <a:ext cx="7297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Print and Online Advertising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686" y="3810390"/>
            <a:ext cx="2630555" cy="25127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6717" y="1794294"/>
            <a:ext cx="8531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media outlets that serve under-represented groups.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67486" y="2311584"/>
            <a:ext cx="5675499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LatinoJobs.com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 smtClean="0"/>
              <a:t>DiverseJobs.net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 smtClean="0"/>
              <a:t>AllLGBTJobs.com</a:t>
            </a:r>
          </a:p>
          <a:p>
            <a:r>
              <a:rPr lang="en-US" b="1" dirty="0" smtClean="0"/>
              <a:t>National </a:t>
            </a:r>
            <a:r>
              <a:rPr lang="en-US" b="1" dirty="0" smtClean="0"/>
              <a:t>Association </a:t>
            </a:r>
            <a:r>
              <a:rPr lang="en-US" b="1" dirty="0" smtClean="0"/>
              <a:t>of Asian American Professionals (NAAAP.org)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Veterans </a:t>
            </a:r>
            <a:r>
              <a:rPr lang="en-US" b="1" dirty="0" smtClean="0"/>
              <a:t>Enterprise</a:t>
            </a:r>
          </a:p>
          <a:p>
            <a:pPr>
              <a:lnSpc>
                <a:spcPct val="200000"/>
              </a:lnSpc>
            </a:pPr>
            <a:r>
              <a:rPr lang="en-US" b="1" dirty="0"/>
              <a:t>Champions of Diversity (NAACP)</a:t>
            </a:r>
          </a:p>
          <a:p>
            <a:pPr>
              <a:lnSpc>
                <a:spcPct val="200000"/>
              </a:lnSpc>
            </a:pPr>
            <a:r>
              <a:rPr lang="en-US" b="1" dirty="0"/>
              <a:t>Workplace Diversity</a:t>
            </a:r>
          </a:p>
          <a:p>
            <a:pPr>
              <a:lnSpc>
                <a:spcPct val="200000"/>
              </a:lnSpc>
            </a:pPr>
            <a:r>
              <a:rPr lang="en-US" b="1" dirty="0"/>
              <a:t>LGBT </a:t>
            </a:r>
            <a:r>
              <a:rPr lang="en-US" b="1" dirty="0" smtClean="0"/>
              <a:t>Connect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6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6717" y="957532"/>
            <a:ext cx="7297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Print and Online Advertising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041" y="3666226"/>
            <a:ext cx="2863969" cy="28725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6717" y="1913232"/>
            <a:ext cx="8531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Professional organizations that support and promote minorities: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46717" y="2643279"/>
            <a:ext cx="57883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/>
              <a:t>National </a:t>
            </a:r>
            <a:r>
              <a:rPr lang="en-US" b="1" dirty="0"/>
              <a:t>Asian Pacific American Bar </a:t>
            </a:r>
            <a:r>
              <a:rPr lang="en-US" b="1" dirty="0" smtClean="0"/>
              <a:t>Association</a:t>
            </a:r>
            <a:endParaRPr lang="en-US" b="1" dirty="0"/>
          </a:p>
          <a:p>
            <a:pPr>
              <a:lnSpc>
                <a:spcPct val="200000"/>
              </a:lnSpc>
            </a:pPr>
            <a:r>
              <a:rPr lang="en-US" b="1" dirty="0" smtClean="0"/>
              <a:t>National </a:t>
            </a:r>
            <a:r>
              <a:rPr lang="en-US" b="1" dirty="0"/>
              <a:t>Black Nurses </a:t>
            </a:r>
            <a:r>
              <a:rPr lang="en-US" b="1" dirty="0" smtClean="0"/>
              <a:t>Association</a:t>
            </a:r>
            <a:endParaRPr lang="en-US" b="1" dirty="0"/>
          </a:p>
          <a:p>
            <a:pPr>
              <a:lnSpc>
                <a:spcPct val="200000"/>
              </a:lnSpc>
            </a:pPr>
            <a:r>
              <a:rPr lang="en-US" b="1" dirty="0" smtClean="0"/>
              <a:t>Association </a:t>
            </a:r>
            <a:r>
              <a:rPr lang="en-US" b="1" dirty="0"/>
              <a:t>of Latino Professionals For </a:t>
            </a:r>
            <a:r>
              <a:rPr lang="en-US" b="1" dirty="0" smtClean="0"/>
              <a:t>America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Black </a:t>
            </a:r>
            <a:r>
              <a:rPr lang="en-US" b="1" dirty="0"/>
              <a:t>Caucus of the American Library </a:t>
            </a:r>
            <a:r>
              <a:rPr lang="en-US" b="1" dirty="0" smtClean="0"/>
              <a:t>Association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Society </a:t>
            </a:r>
            <a:r>
              <a:rPr lang="en-US" b="1" dirty="0"/>
              <a:t>for Hispanic Professional </a:t>
            </a:r>
            <a:r>
              <a:rPr lang="en-US" b="1" dirty="0" smtClean="0"/>
              <a:t>Engineers</a:t>
            </a:r>
          </a:p>
          <a:p>
            <a:pPr>
              <a:lnSpc>
                <a:spcPct val="200000"/>
              </a:lnSpc>
            </a:pPr>
            <a:r>
              <a:rPr lang="en-US" b="1" dirty="0"/>
              <a:t>Diversity MBA Magazine</a:t>
            </a:r>
          </a:p>
          <a:p>
            <a:pPr algn="ctr"/>
            <a:r>
              <a:rPr lang="en-US" dirty="0" smtClean="0"/>
              <a:t>… </a:t>
            </a:r>
            <a:r>
              <a:rPr lang="en-US" dirty="0" smtClean="0"/>
              <a:t>and many others!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92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16" y="3210532"/>
            <a:ext cx="4183812" cy="29849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44449" y="1478071"/>
            <a:ext cx="7903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Changing the complexion of your workforce from this…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261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967" y="2292263"/>
            <a:ext cx="4591571" cy="3832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1090" y="764088"/>
            <a:ext cx="830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…to THIS, requires intention!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356538" y="1813251"/>
            <a:ext cx="407972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Clearly stated commitment to 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Specific goals to increase 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Target job ads to media that attracts diverse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Measure and monitor effectiveness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727</TotalTime>
  <Words>303</Words>
  <Application>Microsoft Office PowerPoint</Application>
  <PresentationFormat>Custom</PresentationFormat>
  <Paragraphs>58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Wisp</vt:lpstr>
      <vt:lpstr>Where’s Your Fishing Hole?</vt:lpstr>
      <vt:lpstr>Be intentional!</vt:lpstr>
      <vt:lpstr>Be intentional!</vt:lpstr>
      <vt:lpstr>Social Media</vt:lpstr>
      <vt:lpstr>Facebook’s Research</vt:lpstr>
      <vt:lpstr>PowerPoint Presentation</vt:lpstr>
      <vt:lpstr>PowerPoint Presentation</vt:lpstr>
      <vt:lpstr>PowerPoint Presentation</vt:lpstr>
      <vt:lpstr>PowerPoint Presentation</vt:lpstr>
      <vt:lpstr>Try some new fishing holes!</vt:lpstr>
    </vt:vector>
  </TitlesOfParts>
  <Company>UNC Asheville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Where’s Your Fishing Hole?</dc:title>
  <dc:creator>Jonalyn Crite</dc:creator>
  <cp:lastModifiedBy>Jonalyn Crite</cp:lastModifiedBy>
  <cp:revision>32</cp:revision>
  <dcterms:created xsi:type="dcterms:W3CDTF">2016-03-21T13:57:28Z</dcterms:created>
  <dcterms:modified xsi:type="dcterms:W3CDTF">2016-03-23T03:50:06Z</dcterms:modified>
</cp:coreProperties>
</file>